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2" r:id="rId3"/>
    <p:sldId id="462" r:id="rId4"/>
    <p:sldId id="475" r:id="rId5"/>
    <p:sldId id="477" r:id="rId6"/>
    <p:sldId id="474" r:id="rId7"/>
    <p:sldId id="490" r:id="rId8"/>
    <p:sldId id="489" r:id="rId9"/>
    <p:sldId id="491" r:id="rId10"/>
    <p:sldId id="488" r:id="rId11"/>
    <p:sldId id="459" r:id="rId12"/>
    <p:sldId id="482" r:id="rId13"/>
    <p:sldId id="483" r:id="rId14"/>
    <p:sldId id="484" r:id="rId15"/>
    <p:sldId id="485" r:id="rId16"/>
    <p:sldId id="480" r:id="rId17"/>
    <p:sldId id="481" r:id="rId18"/>
    <p:sldId id="479" r:id="rId19"/>
    <p:sldId id="486" r:id="rId20"/>
    <p:sldId id="471" r:id="rId21"/>
    <p:sldId id="472" r:id="rId22"/>
    <p:sldId id="478" r:id="rId23"/>
    <p:sldId id="487" r:id="rId24"/>
    <p:sldId id="473" r:id="rId25"/>
    <p:sldId id="45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66" autoAdjust="0"/>
    <p:restoredTop sz="84805" autoAdjust="0"/>
  </p:normalViewPr>
  <p:slideViewPr>
    <p:cSldViewPr showGuides="1">
      <p:cViewPr varScale="1">
        <p:scale>
          <a:sx n="116" d="100"/>
          <a:sy n="116" d="100"/>
        </p:scale>
        <p:origin x="200" y="464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/24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8350E4-4B65-5F42-98C7-D3BA3DBF5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676400"/>
            <a:ext cx="3073400" cy="42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6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990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94A7E-C05A-3C40-A5EB-F66718A9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1524000"/>
            <a:ext cx="6127750" cy="47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2372A-E3CC-2246-9B18-B1301F3E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491867"/>
            <a:ext cx="6197600" cy="48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8382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310FB6-F6F9-E54D-949B-A0B6805F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524000"/>
            <a:ext cx="6007100" cy="4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A63B-2BCE-EF4D-A101-6737C082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524000"/>
            <a:ext cx="6146800" cy="47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82880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2794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﻿﻿0.9265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﻿﻿0.7483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54050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﻿﻿0.8128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 0.9061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﻿0.7677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r>
              <a:rPr lang="en-US" dirty="0"/>
              <a:t>[3] In Depth: Principal Component Analysis https://</a:t>
            </a:r>
            <a:r>
              <a:rPr lang="en-US" dirty="0" err="1"/>
              <a:t>jakevdp.github.io</a:t>
            </a:r>
            <a:r>
              <a:rPr lang="en-US" dirty="0"/>
              <a:t>/</a:t>
            </a:r>
            <a:r>
              <a:rPr lang="en-US" dirty="0" err="1"/>
              <a:t>PythonDataScienceHandbook</a:t>
            </a:r>
            <a:r>
              <a:rPr lang="en-US" dirty="0"/>
              <a:t>/05.09-principal-component-analysis.html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r>
              <a:rPr lang="en-US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1.5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million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136"/>
            <a:ext cx="8229600" cy="4863664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1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st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Process nan-value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Delete column with large proportion empty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Data imputation by column average value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2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nd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Create dummy variables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3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rd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Check variables correlation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Delete high correlated variables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4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Apply dimensional reduction tool (PCA)</a:t>
            </a:r>
          </a:p>
          <a:p>
            <a:r>
              <a:rPr lang="en-US" sz="2800" b="1" dirty="0">
                <a:latin typeface="Times"/>
                <a:sym typeface="Wingdings"/>
              </a:rPr>
              <a:t>5</a:t>
            </a:r>
            <a:r>
              <a:rPr lang="en-US" sz="2800" b="1" baseline="30000" dirty="0">
                <a:latin typeface="Times"/>
                <a:sym typeface="Wingdings"/>
              </a:rPr>
              <a:t>th</a:t>
            </a:r>
            <a:r>
              <a:rPr lang="en-US" sz="2800" b="1" dirty="0">
                <a:latin typeface="Times"/>
                <a:sym typeface="Wingdings"/>
              </a:rPr>
              <a:t> Data Balance</a:t>
            </a:r>
          </a:p>
          <a:p>
            <a:pPr marL="0" indent="0">
              <a:buNone/>
            </a:pP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Original contains 13000K “good” and 2000K “bad” records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  Random pick 25K 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“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good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”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 and 25K “bad” as training data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/24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620000" y="1752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000" y="236220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620000" y="2895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350520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620000" y="4038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5241" y="467302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64322-F0CE-425B-9CBC-6E8AE581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610600" cy="800100"/>
          </a:xfrm>
        </p:spPr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Preprocessing: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/>
              </a:rPr>
              <a:t> Check Correlation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28941-8660-449B-A8CC-16F0BCC3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5486400" cy="457200"/>
          </a:xfrm>
        </p:spPr>
        <p:txBody>
          <a:bodyPr/>
          <a:lstStyle/>
          <a:p>
            <a:r>
              <a:rPr lang="en-US" dirty="0"/>
              <a:t>Set cutoff 0.95: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93A751-8EDB-40F0-807C-05510F60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73D1B-6679-423E-A5B3-D7F08AD6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73F22-321B-4A95-A891-152146266450}"/>
              </a:ext>
            </a:extLst>
          </p:cNvPr>
          <p:cNvSpPr/>
          <p:nvPr/>
        </p:nvSpPr>
        <p:spPr>
          <a:xfrm>
            <a:off x="304800" y="4896416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ECA4005-7A42-4D73-BA0A-2CE0E103F558}"/>
              </a:ext>
            </a:extLst>
          </p:cNvPr>
          <p:cNvSpPr/>
          <p:nvPr/>
        </p:nvSpPr>
        <p:spPr bwMode="auto">
          <a:xfrm rot="16200000">
            <a:off x="2851619" y="4890962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0E184B-956E-4948-BBE0-805FF94F11C2}"/>
              </a:ext>
            </a:extLst>
          </p:cNvPr>
          <p:cNvSpPr/>
          <p:nvPr/>
        </p:nvSpPr>
        <p:spPr>
          <a:xfrm>
            <a:off x="3429000" y="4896416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75</a:t>
            </a:r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id="{A827C3FC-B89C-4DB3-A441-E0325C4A2DC0}"/>
              </a:ext>
            </a:extLst>
          </p:cNvPr>
          <p:cNvSpPr/>
          <p:nvPr/>
        </p:nvSpPr>
        <p:spPr bwMode="auto">
          <a:xfrm rot="16200000">
            <a:off x="4648200" y="4890962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E36576B-B806-4688-8931-69769CC57F83}"/>
              </a:ext>
            </a:extLst>
          </p:cNvPr>
          <p:cNvSpPr/>
          <p:nvPr/>
        </p:nvSpPr>
        <p:spPr>
          <a:xfrm>
            <a:off x="5178520" y="489641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C67F80-860F-43A6-AC1A-02A34CED3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0" y="2133599"/>
            <a:ext cx="8230650" cy="23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047CD-6A8F-41FD-AC9B-A2D87631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DD0EE2C-723C-4675-80BE-4801E4F82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895600"/>
            <a:ext cx="4419600" cy="33147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8C3BB5-0641-470D-B993-6149F6CD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62C55F-FB70-4D07-821E-5FF69EFA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14A6D-FB38-46A0-946F-95EBB5985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09899"/>
            <a:ext cx="4419602" cy="3314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71E3B2-4980-48D5-8CD5-B59AAB32F7B6}"/>
              </a:ext>
            </a:extLst>
          </p:cNvPr>
          <p:cNvSpPr txBox="1"/>
          <p:nvPr/>
        </p:nvSpPr>
        <p:spPr>
          <a:xfrm>
            <a:off x="685800" y="1428750"/>
            <a:ext cx="7620000" cy="1581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1. Enable to plot as taking the first two principal components </a:t>
            </a:r>
          </a:p>
          <a:p>
            <a:r>
              <a:rPr lang="en-US" sz="2400" dirty="0"/>
              <a:t>2.Reduce computational complexity </a:t>
            </a:r>
          </a:p>
          <a:p>
            <a:r>
              <a:rPr lang="en-US" sz="2400" dirty="0"/>
              <a:t>3.Normalization before PCA</a:t>
            </a:r>
          </a:p>
        </p:txBody>
      </p:sp>
    </p:spTree>
    <p:extLst>
      <p:ext uri="{BB962C8B-B14F-4D97-AF65-F5344CB8AC3E}">
        <p14:creationId xmlns:p14="http://schemas.microsoft.com/office/powerpoint/2010/main" val="70016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0705-0828-47B3-AFDD-F7CCD75F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After 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FD8E09-4EC4-4ED6-A7FB-40EAA410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562099"/>
            <a:ext cx="4648199" cy="348614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321771-9F07-4997-8ED6-BF132F5D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615106-3356-4294-83EC-F3BB823A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2698A9-2364-45C4-B090-6470175F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4985839"/>
            <a:ext cx="6629401" cy="171976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C02A7AAA-29F0-45C6-AFE2-E0EEA939DA9E}"/>
              </a:ext>
            </a:extLst>
          </p:cNvPr>
          <p:cNvSpPr/>
          <p:nvPr/>
        </p:nvSpPr>
        <p:spPr>
          <a:xfrm>
            <a:off x="6172200" y="1562099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Down Arrow 6">
            <a:extLst>
              <a:ext uri="{FF2B5EF4-FFF2-40B4-BE49-F238E27FC236}">
                <a16:creationId xmlns:a16="http://schemas.microsoft.com/office/drawing/2014/main" id="{FA18E9AD-17E9-46D1-A16C-E4E21A3D12F3}"/>
              </a:ext>
            </a:extLst>
          </p:cNvPr>
          <p:cNvSpPr/>
          <p:nvPr/>
        </p:nvSpPr>
        <p:spPr bwMode="auto">
          <a:xfrm>
            <a:off x="7162800" y="2095499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AE7F14E-D52D-4BEA-93DE-6DCB1A9B9DF4}"/>
              </a:ext>
            </a:extLst>
          </p:cNvPr>
          <p:cNvSpPr/>
          <p:nvPr/>
        </p:nvSpPr>
        <p:spPr>
          <a:xfrm>
            <a:off x="6927674" y="2705099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0">
            <a:extLst>
              <a:ext uri="{FF2B5EF4-FFF2-40B4-BE49-F238E27FC236}">
                <a16:creationId xmlns:a16="http://schemas.microsoft.com/office/drawing/2014/main" id="{97A8EC7A-80C1-484C-AF12-2DBEE54F7728}"/>
              </a:ext>
            </a:extLst>
          </p:cNvPr>
          <p:cNvSpPr/>
          <p:nvPr/>
        </p:nvSpPr>
        <p:spPr bwMode="auto">
          <a:xfrm>
            <a:off x="7162800" y="3238499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8F21E01-5421-4886-A94C-647FB9D0D5F6}"/>
              </a:ext>
            </a:extLst>
          </p:cNvPr>
          <p:cNvSpPr/>
          <p:nvPr/>
        </p:nvSpPr>
        <p:spPr>
          <a:xfrm>
            <a:off x="6934200" y="3848099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026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15557</TotalTime>
  <Words>498</Words>
  <Application>Microsoft Macintosh PowerPoint</Application>
  <PresentationFormat>On-screen Show (4:3)</PresentationFormat>
  <Paragraphs>188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Data Preprocessing: Check Correlation</vt:lpstr>
      <vt:lpstr>Data Preprocessing：PCA</vt:lpstr>
      <vt:lpstr>Data Preprocessing：After PCA</vt:lpstr>
      <vt:lpstr>Data Preprocessing</vt:lpstr>
      <vt:lpstr>Method 1: SVM</vt:lpstr>
      <vt:lpstr>Method 2: k-NN Performance</vt:lpstr>
      <vt:lpstr>Method 2: k-NN with PCA</vt:lpstr>
      <vt:lpstr>Method 3: Random Forests Performance</vt:lpstr>
      <vt:lpstr>Method 3: Random Forests with PCA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Presentation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Zhang, Fengrui</cp:lastModifiedBy>
  <cp:revision>1332</cp:revision>
  <dcterms:created xsi:type="dcterms:W3CDTF">2016-10-10T17:55:03Z</dcterms:created>
  <dcterms:modified xsi:type="dcterms:W3CDTF">2018-12-13T01:16:07Z</dcterms:modified>
</cp:coreProperties>
</file>